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media/image4.jpg" ContentType="image/jpg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60" r:id="rId4"/>
    <p:sldId id="274" r:id="rId5"/>
    <p:sldId id="273" r:id="rId6"/>
    <p:sldId id="272" r:id="rId7"/>
    <p:sldId id="275" r:id="rId8"/>
    <p:sldId id="276" r:id="rId9"/>
    <p:sldId id="277" r:id="rId10"/>
    <p:sldId id="278" r:id="rId11"/>
    <p:sldId id="279" r:id="rId12"/>
    <p:sldId id="280" r:id="rId13"/>
    <p:sldId id="281" r:id="rId14"/>
    <p:sldId id="282" r:id="rId15"/>
    <p:sldId id="283" r:id="rId16"/>
    <p:sldId id="284" r:id="rId17"/>
    <p:sldId id="285" r:id="rId18"/>
    <p:sldId id="286" r:id="rId19"/>
    <p:sldId id="287" r:id="rId20"/>
    <p:sldId id="288" r:id="rId21"/>
    <p:sldId id="289" r:id="rId22"/>
    <p:sldId id="290" r:id="rId23"/>
    <p:sldId id="291" r:id="rId24"/>
    <p:sldId id="292" r:id="rId25"/>
    <p:sldId id="293" r:id="rId26"/>
    <p:sldId id="294" r:id="rId27"/>
    <p:sldId id="295" r:id="rId28"/>
    <p:sldId id="297" r:id="rId29"/>
    <p:sldId id="298" r:id="rId30"/>
    <p:sldId id="299" r:id="rId31"/>
    <p:sldId id="300" r:id="rId32"/>
    <p:sldId id="301" r:id="rId33"/>
    <p:sldId id="302" r:id="rId34"/>
    <p:sldId id="303" r:id="rId35"/>
    <p:sldId id="304" r:id="rId36"/>
  </p:sldIdLst>
  <p:sldSz cx="7556500" cy="7562850"/>
  <p:notesSz cx="75565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8" d="100"/>
          <a:sy n="98" d="100"/>
        </p:scale>
        <p:origin x="2466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2344483"/>
            <a:ext cx="6428422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941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4235196"/>
            <a:ext cx="5293995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941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941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1739455"/>
            <a:ext cx="328983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1739455"/>
            <a:ext cx="328983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1" i="0">
                <a:solidFill>
                  <a:srgbClr val="941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317507"/>
            <a:ext cx="7200265" cy="0"/>
          </a:xfrm>
          <a:custGeom>
            <a:avLst/>
            <a:gdLst/>
            <a:ahLst/>
            <a:cxnLst/>
            <a:rect l="l" t="t" r="r" b="b"/>
            <a:pathLst>
              <a:path w="7200265">
                <a:moveTo>
                  <a:pt x="0" y="0"/>
                </a:moveTo>
                <a:lnTo>
                  <a:pt x="7199998" y="0"/>
                </a:lnTo>
              </a:path>
            </a:pathLst>
          </a:custGeom>
          <a:ln w="12700">
            <a:solidFill>
              <a:srgbClr val="941C81"/>
            </a:solidFill>
            <a:prstDash val="lgDash"/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7020006" y="137510"/>
            <a:ext cx="360045" cy="360045"/>
          </a:xfrm>
          <a:custGeom>
            <a:avLst/>
            <a:gdLst/>
            <a:ahLst/>
            <a:cxnLst/>
            <a:rect l="l" t="t" r="r" b="b"/>
            <a:pathLst>
              <a:path w="360045" h="360045">
                <a:moveTo>
                  <a:pt x="179997" y="0"/>
                </a:moveTo>
                <a:lnTo>
                  <a:pt x="132144" y="6429"/>
                </a:lnTo>
                <a:lnTo>
                  <a:pt x="89146" y="24573"/>
                </a:lnTo>
                <a:lnTo>
                  <a:pt x="52717" y="52717"/>
                </a:lnTo>
                <a:lnTo>
                  <a:pt x="24573" y="89146"/>
                </a:lnTo>
                <a:lnTo>
                  <a:pt x="6429" y="132144"/>
                </a:lnTo>
                <a:lnTo>
                  <a:pt x="0" y="179997"/>
                </a:lnTo>
                <a:lnTo>
                  <a:pt x="6429" y="227849"/>
                </a:lnTo>
                <a:lnTo>
                  <a:pt x="24573" y="270847"/>
                </a:lnTo>
                <a:lnTo>
                  <a:pt x="52717" y="307276"/>
                </a:lnTo>
                <a:lnTo>
                  <a:pt x="89146" y="335420"/>
                </a:lnTo>
                <a:lnTo>
                  <a:pt x="132144" y="353564"/>
                </a:lnTo>
                <a:lnTo>
                  <a:pt x="179997" y="359994"/>
                </a:lnTo>
                <a:lnTo>
                  <a:pt x="227845" y="353564"/>
                </a:lnTo>
                <a:lnTo>
                  <a:pt x="270842" y="335420"/>
                </a:lnTo>
                <a:lnTo>
                  <a:pt x="307271" y="307276"/>
                </a:lnTo>
                <a:lnTo>
                  <a:pt x="335417" y="270847"/>
                </a:lnTo>
                <a:lnTo>
                  <a:pt x="353564" y="227849"/>
                </a:lnTo>
                <a:lnTo>
                  <a:pt x="359994" y="179997"/>
                </a:lnTo>
                <a:lnTo>
                  <a:pt x="353564" y="132144"/>
                </a:lnTo>
                <a:lnTo>
                  <a:pt x="335417" y="89146"/>
                </a:lnTo>
                <a:lnTo>
                  <a:pt x="307271" y="52717"/>
                </a:lnTo>
                <a:lnTo>
                  <a:pt x="270842" y="24573"/>
                </a:lnTo>
                <a:lnTo>
                  <a:pt x="227845" y="6429"/>
                </a:lnTo>
                <a:lnTo>
                  <a:pt x="179997" y="0"/>
                </a:lnTo>
                <a:close/>
              </a:path>
            </a:pathLst>
          </a:custGeom>
          <a:solidFill>
            <a:srgbClr val="E6D5EA"/>
          </a:solid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8" name="bg 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7087500" y="210696"/>
            <a:ext cx="225145" cy="213626"/>
          </a:xfrm>
          <a:prstGeom prst="rect">
            <a:avLst/>
          </a:prstGeom>
        </p:spPr>
      </p:pic>
      <p:pic>
        <p:nvPicPr>
          <p:cNvPr id="19" name="bg 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7020000" y="137515"/>
            <a:ext cx="359994" cy="359994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27300" y="571508"/>
            <a:ext cx="5005705" cy="29971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1" i="0">
                <a:solidFill>
                  <a:srgbClr val="941C8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27300" y="1358908"/>
            <a:ext cx="3890645" cy="44754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7033450"/>
            <a:ext cx="242011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7033450"/>
            <a:ext cx="1739455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11/20/2025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077191" y="7083557"/>
            <a:ext cx="1136015" cy="1778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chemeClr val="tx1"/>
                </a:solidFill>
                <a:latin typeface="Arial MT"/>
                <a:cs typeface="Arial MT"/>
              </a:defRPr>
            </a:lvl1pPr>
          </a:lstStyle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‹Nº›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1.jp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mailto:centromujer@toledo.es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hyperlink" Target="mailto:centromujer@toledo.es" TargetMode="Externa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ledo.es/servicios-municipales/servicios-sociales/plan-corresponsables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toledo.es/servicios-municipales/servicios-sociales/plan-corresponsables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Imagen 35" descr="Imagen que contiene Texto&#10;&#10;El contenido generado por IA puede ser incorrecto.">
            <a:extLst>
              <a:ext uri="{FF2B5EF4-FFF2-40B4-BE49-F238E27FC236}">
                <a16:creationId xmlns:a16="http://schemas.microsoft.com/office/drawing/2014/main" id="{415C7E2B-EFA8-47C1-B5F5-69DCC50F2DA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5350716" cy="7562850"/>
          </a:xfrm>
          <a:prstGeom prst="rect">
            <a:avLst/>
          </a:prstGeom>
        </p:spPr>
      </p:pic>
      <p:grpSp>
        <p:nvGrpSpPr>
          <p:cNvPr id="30" name="object 30"/>
          <p:cNvGrpSpPr/>
          <p:nvPr/>
        </p:nvGrpSpPr>
        <p:grpSpPr>
          <a:xfrm>
            <a:off x="-184150" y="6219825"/>
            <a:ext cx="7010400" cy="7322594"/>
            <a:chOff x="2596966" y="932402"/>
            <a:chExt cx="5778684" cy="6103394"/>
          </a:xfrm>
        </p:grpSpPr>
        <p:pic>
          <p:nvPicPr>
            <p:cNvPr id="31" name="object 31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64450" y="1114425"/>
              <a:ext cx="711200" cy="711196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596966" y="6502412"/>
              <a:ext cx="829429" cy="533384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659663" y="932402"/>
              <a:ext cx="711199" cy="95161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005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cerámica: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La Flor de Loto.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564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21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4 y media a 6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Alhaja Cerámica.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Apúntate: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taller es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tienes que apuntarte antes.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apuntarte a partir del lunes 17 de noviembre de 2025.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mujeres adultas.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flor de loto es una planta que crece en el barro.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Aunque nace en el barro,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flor se eleva sobre el agua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abre sus pétalos limpios y llenos de luz.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flor es un símbolo de esperanza y fuerza.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Representa a las personas que han pasado momentos difíciles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han luchado para crecer.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este taller vamos a usar barro.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hacer con las manos nuestra flor de loto.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ver cómo podemos crear belleza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encontrar nuestra fuerza interior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pesar de las dificultades.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10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9086793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005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juego: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 Juguetes para todos.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54519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22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11 de la mañana a 1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las instalaciones del Centro de la Mujer.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Apúntate: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taller es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tienes que apuntarte antes.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apuntarte a partir del lunes 18 de noviembre de 2025.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niñas y niños de 5 a 9 años.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Qué vamos a hacer: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pasar 2 horas muy divertidas.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jugar,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leer cuentos y hacer actividades creativas.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Aprenderemos que todos los juguetes son válidos para niños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para niñas.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Queremos jugar con libertad.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Qué tienes que traer: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traer de casa tus propios juguetes.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jugar con ellos de formas diferentes.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Así favorecemos la igualdad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el respeto entre todos.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11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6023788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Flamenco violeta.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Flamenco contra la violencia hacia las mujeres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406861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23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la Peña Cultural Flamenca “El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Quejío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”.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en la Plaza Poeta Federico García Lorca,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número 4.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actividades son por la mañana.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Empiezan a las 12 y media de la mañana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terminan a la 1 y media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actividad es 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entrar hasta que se llene el local.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12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9422825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Flamenco violeta.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Flamenco contra la violencia hacia las mujeres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625754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hacer?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Queremos usar la música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el flamenco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que la sociedad sea más respetuosa.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Queremos acabar con la violencia hacia las mujeres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las niñas.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hacer estas 7 actividades: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Lectura de un manifiesto.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texto se llama: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Quejío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por todas las que no están.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minuto de silencio.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recordar a las víctimas de la violencia de género.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ritmo flamenco: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Palmas sin violencia.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baile flamenco: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Olé: la llamada.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charla.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Hablaremos sobre el maltrato a la mujer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las letras de las canciones de flamenco.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cante flamenco: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Quien bien te quiere te hará cantar.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Despedida y final.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Daremos las gracias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pasaremos el testigo a otras personas.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13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249402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Cine y debate.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Una mujer policía infiltrada.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614738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24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10 de la mañana.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Auditorio Cultural Unicaja.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Calle Talavera de la Reina, número 22.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</a:t>
            </a: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estudiantes de centros educativos.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 la película: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ver una historia que tiene el Premio Goya 2025.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Cuenta la vida de Aránzazu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Berradre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Marín.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Ella usó ese nombre falso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entrar en secreto en la banda terrorista ETA.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Ayudó mucho a la policía a acabar con el comando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Donosti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 ETA.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Tuvo que dejar de ver a su familia para que no la descubrieran.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Cuando terminó su misión,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quiso premios públicos.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Ella siguió trabajando en la policía.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Después de la película hablaremos sobre las mujeres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trabajan en la policía y en la guardia </a:t>
            </a:r>
            <a:r>
              <a:rPr lang="es-ES" sz="1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ivil.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77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14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spc="-25" dirty="0"/>
              <a:t>15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5819666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Proyección de 6 cortos sobre:</a:t>
            </a:r>
            <a:br>
              <a:rPr lang="es-E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Violencia de género y discapacidad</a:t>
            </a:r>
            <a:b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49616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24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7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Círculo del Arte.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ver 6 cortos.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Estas películas vienen del Festival Internacional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Cine Social de Castilla-La Mancha.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Círculo de Arte colabora con este festival.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cortos tratan sobre la violencia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 discriminación hacia las mujeres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una mirada diferente.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objetivo es entender mejor este problema tan grande.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15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1651917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biblioteca del Marqués.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Club de lectura.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Un museo para leer.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647825"/>
            <a:ext cx="5334000" cy="541340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24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a las 5 y media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Capilla del Museo del Greco.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actividad es para personas adultas.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me apunto?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apuntarte antes para poder 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hacer?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leer el libro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cuento de la criada de Margaret Atwood. </a:t>
            </a:r>
          </a:p>
          <a:p>
            <a: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¿De qué trata el libro?</a:t>
            </a:r>
            <a:b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historia pasa en un país inventado que se llama República de Gilead.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Allí hay una dictadura muy dura.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esa dictadura las mujeres no tienen libertad.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gobierno controla todo lo que hacen las mujeres.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Las mujeres solo sirven para tener hijos.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una mujer no obedece,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recibe un castigo terrible o la matan.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protagonista se llama </a:t>
            </a:r>
            <a:r>
              <a:rPr lang="es-ES" sz="1200" b="1" dirty="0" err="1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Defred</a:t>
            </a: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Ella nos enseña que el gobierno puede controlar su cuerpo,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no puede controlar lo que piensa ni lo que desea.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16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1560532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Foro Cope 25N Mujeres.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Programa especial de radio.</a:t>
            </a:r>
            <a:b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43025"/>
            <a:ext cx="5334000" cy="380758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12 de la mañana.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Ayuntamiento de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</a:t>
            </a: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</a:t>
            </a:r>
          </a:p>
          <a:p>
            <a: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b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hacer un programa de radio especial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el día 25 de noviembre.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 es el Día Internacional para Eliminar la Violencia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contra las Mujeres.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17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731278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Acto institucional y marcha.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Luz contra la violencia de género.</a:t>
            </a:r>
            <a:br>
              <a:rPr lang="es-ES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43025"/>
            <a:ext cx="5334000" cy="446417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5 y media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Corral de Don Diego en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Qué vamos a hacer: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Celebramos el Día Internacional para Eliminar la Violencia contra las Mujeres.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3 actividades: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Lectura del Manifiesto.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Leeremos manifiesto para pedir el fin de la violencia contras las mujeres.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Marcha.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un recorrido llamado Luz contra la violencia de género.</a:t>
            </a:r>
          </a:p>
          <a:p>
            <a:pPr marL="342900" lvl="0" indent="-342900">
              <a:buFont typeface="+mj-lt"/>
              <a:buAutoNum type="arabicPeriod"/>
              <a:tabLst>
                <a:tab pos="457200" algn="l"/>
              </a:tabLst>
            </a:pP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Concierto.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Escucharemos música clásica en directo.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18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56698985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334000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25N Diverso.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Mural colaborativo.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Desde la diversidad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Toledo contra la violencia de género.</a:t>
            </a:r>
            <a:br>
              <a:rPr lang="es-ES" sz="18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730250" y="2028825"/>
            <a:ext cx="5334000" cy="30689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4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Corral de Don Diego.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</a:t>
            </a: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menores de entre 6 y 16 años.</a:t>
            </a:r>
          </a:p>
          <a:p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19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8497285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7300" y="4203708"/>
            <a:ext cx="3261360" cy="2010807"/>
          </a:xfrm>
          <a:prstGeom prst="rect">
            <a:avLst/>
          </a:prstGeom>
        </p:spPr>
        <p:txBody>
          <a:bodyPr vert="horz" wrap="square" lIns="0" tIns="22860" rIns="0" bIns="0" rtlCol="0">
            <a:spAutoFit/>
          </a:bodyPr>
          <a:lstStyle/>
          <a:p>
            <a:pPr marL="12700" marR="1256030">
              <a:lnSpc>
                <a:spcPts val="1400"/>
              </a:lnSpc>
              <a:spcBef>
                <a:spcPts val="180"/>
              </a:spcBef>
            </a:pP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Coordinación</a:t>
            </a:r>
            <a:r>
              <a:rPr sz="1200" b="1" spc="-5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del</a:t>
            </a:r>
            <a:r>
              <a:rPr sz="1200" b="1" spc="-45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941C81"/>
                </a:solidFill>
                <a:latin typeface="Arial"/>
                <a:cs typeface="Arial"/>
              </a:rPr>
              <a:t>Servicio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de</a:t>
            </a:r>
            <a:r>
              <a:rPr sz="1200" b="1" spc="-85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Accesibilidad</a:t>
            </a:r>
            <a:r>
              <a:rPr sz="1200" b="1" spc="-5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spc="-10" dirty="0">
                <a:solidFill>
                  <a:srgbClr val="941C81"/>
                </a:solidFill>
                <a:latin typeface="Arial"/>
                <a:cs typeface="Arial"/>
              </a:rPr>
              <a:t>Cognitiva: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360"/>
              </a:lnSpc>
            </a:pPr>
            <a:r>
              <a:rPr sz="1200" dirty="0">
                <a:latin typeface="Arial MT"/>
                <a:cs typeface="Arial MT"/>
              </a:rPr>
              <a:t>Ricardo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Luis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Barceló.</a:t>
            </a:r>
            <a:endParaRPr sz="1200" dirty="0">
              <a:latin typeface="Arial MT"/>
              <a:cs typeface="Arial MT"/>
            </a:endParaRPr>
          </a:p>
          <a:p>
            <a:pPr marL="12700">
              <a:lnSpc>
                <a:spcPts val="1420"/>
              </a:lnSpc>
              <a:spcBef>
                <a:spcPts val="1360"/>
              </a:spcBef>
            </a:pPr>
            <a:r>
              <a:rPr sz="1200" b="1" spc="-10" dirty="0">
                <a:solidFill>
                  <a:srgbClr val="941C81"/>
                </a:solidFill>
                <a:latin typeface="Arial"/>
                <a:cs typeface="Arial"/>
              </a:rPr>
              <a:t>Adaptación:</a:t>
            </a:r>
            <a:endParaRPr sz="1200" dirty="0">
              <a:latin typeface="Arial"/>
              <a:cs typeface="Arial"/>
            </a:endParaRPr>
          </a:p>
          <a:p>
            <a:pPr marL="12700">
              <a:lnSpc>
                <a:spcPts val="1420"/>
              </a:lnSpc>
            </a:pPr>
            <a:r>
              <a:rPr sz="1200" dirty="0">
                <a:latin typeface="Arial MT"/>
                <a:cs typeface="Arial MT"/>
              </a:rPr>
              <a:t>Ricardo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Luis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Barceló</a:t>
            </a:r>
            <a:r>
              <a:rPr lang="es-ES" sz="1200" dirty="0">
                <a:latin typeface="Arial MT"/>
                <a:cs typeface="Arial MT"/>
              </a:rPr>
              <a:t>.</a:t>
            </a:r>
            <a:endParaRPr sz="1200" dirty="0">
              <a:latin typeface="Arial MT"/>
              <a:cs typeface="Arial MT"/>
            </a:endParaRPr>
          </a:p>
          <a:p>
            <a:pPr marL="12700">
              <a:lnSpc>
                <a:spcPts val="1420"/>
              </a:lnSpc>
              <a:spcBef>
                <a:spcPts val="1360"/>
              </a:spcBef>
            </a:pPr>
            <a:r>
              <a:rPr sz="1200" b="1" spc="-10" dirty="0">
                <a:solidFill>
                  <a:srgbClr val="941C81"/>
                </a:solidFill>
                <a:latin typeface="Arial"/>
                <a:cs typeface="Arial"/>
              </a:rPr>
              <a:t>Validación:</a:t>
            </a:r>
            <a:endParaRPr sz="1200" dirty="0">
              <a:latin typeface="Arial"/>
              <a:cs typeface="Arial"/>
            </a:endParaRPr>
          </a:p>
          <a:p>
            <a:pPr marL="12700" marR="455930">
              <a:lnSpc>
                <a:spcPts val="1400"/>
              </a:lnSpc>
              <a:spcBef>
                <a:spcPts val="60"/>
              </a:spcBef>
            </a:pPr>
            <a:r>
              <a:rPr sz="1200" spc="-10" dirty="0">
                <a:latin typeface="Arial MT"/>
                <a:cs typeface="Arial MT"/>
              </a:rPr>
              <a:t>Noelia</a:t>
            </a:r>
            <a:r>
              <a:rPr sz="1200" spc="-6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Almendros, </a:t>
            </a:r>
            <a:r>
              <a:rPr sz="1200" dirty="0">
                <a:latin typeface="Arial MT"/>
                <a:cs typeface="Arial MT"/>
              </a:rPr>
              <a:t>Raquel</a:t>
            </a:r>
            <a:r>
              <a:rPr sz="1200" spc="-1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Gómez,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Lorena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Pérez</a:t>
            </a:r>
            <a:r>
              <a:rPr sz="1200" spc="-1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de</a:t>
            </a:r>
            <a:r>
              <a:rPr sz="1200" spc="-10" dirty="0">
                <a:latin typeface="Arial MT"/>
                <a:cs typeface="Arial MT"/>
              </a:rPr>
              <a:t> Vargas, </a:t>
            </a:r>
            <a:r>
              <a:rPr sz="1200" dirty="0">
                <a:latin typeface="Arial MT"/>
                <a:cs typeface="Arial MT"/>
              </a:rPr>
              <a:t>Manuel</a:t>
            </a:r>
            <a:r>
              <a:rPr sz="1200" spc="-25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Pimentel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y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dirty="0">
                <a:latin typeface="Arial MT"/>
                <a:cs typeface="Arial MT"/>
              </a:rPr>
              <a:t>Manuel</a:t>
            </a:r>
            <a:r>
              <a:rPr sz="1200" spc="-20" dirty="0">
                <a:latin typeface="Arial MT"/>
                <a:cs typeface="Arial MT"/>
              </a:rPr>
              <a:t> </a:t>
            </a:r>
            <a:r>
              <a:rPr sz="1200" spc="-10" dirty="0">
                <a:latin typeface="Arial MT"/>
                <a:cs typeface="Arial MT"/>
              </a:rPr>
              <a:t>Reyes.</a:t>
            </a:r>
            <a:endParaRPr sz="1200" dirty="0">
              <a:latin typeface="Arial MT"/>
              <a:cs typeface="Arial MT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27300" y="2781308"/>
            <a:ext cx="2083435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Adaptado</a:t>
            </a:r>
            <a:r>
              <a:rPr sz="1200" b="1" spc="-25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a</a:t>
            </a:r>
            <a:r>
              <a:rPr sz="1200" b="1" spc="-2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lectura</a:t>
            </a:r>
            <a:r>
              <a:rPr sz="1200" b="1" spc="-2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dirty="0">
                <a:solidFill>
                  <a:srgbClr val="941C81"/>
                </a:solidFill>
                <a:latin typeface="Arial"/>
                <a:cs typeface="Arial"/>
              </a:rPr>
              <a:t>fácil</a:t>
            </a:r>
            <a:r>
              <a:rPr sz="1200" b="1" spc="-25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sz="1200" b="1" spc="-20" dirty="0">
                <a:solidFill>
                  <a:srgbClr val="941C81"/>
                </a:solidFill>
                <a:latin typeface="Arial"/>
                <a:cs typeface="Arial"/>
              </a:rPr>
              <a:t>por:</a:t>
            </a:r>
            <a:endParaRPr sz="1200">
              <a:latin typeface="Arial"/>
              <a:cs typeface="Arial"/>
            </a:endParaRPr>
          </a:p>
        </p:txBody>
      </p:sp>
      <p:pic>
        <p:nvPicPr>
          <p:cNvPr id="4" name="object 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078899" y="3195220"/>
            <a:ext cx="356829" cy="426603"/>
          </a:xfrm>
          <a:prstGeom prst="rect">
            <a:avLst/>
          </a:prstGeom>
        </p:spPr>
      </p:pic>
      <p:pic>
        <p:nvPicPr>
          <p:cNvPr id="5" name="object 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500745" y="3196149"/>
            <a:ext cx="824617" cy="757038"/>
          </a:xfrm>
          <a:prstGeom prst="rect">
            <a:avLst/>
          </a:prstGeom>
        </p:spPr>
      </p:pic>
      <p:pic>
        <p:nvPicPr>
          <p:cNvPr id="6" name="object 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4970" y="3196154"/>
            <a:ext cx="1250579" cy="757033"/>
          </a:xfrm>
          <a:prstGeom prst="rect">
            <a:avLst/>
          </a:prstGeom>
        </p:spPr>
      </p:pic>
      <p:pic>
        <p:nvPicPr>
          <p:cNvPr id="7" name="Imagen 6" descr="Logotipo&#10;&#10;El contenido generado por IA puede ser incorrecto.">
            <a:extLst>
              <a:ext uri="{FF2B5EF4-FFF2-40B4-BE49-F238E27FC236}">
                <a16:creationId xmlns:a16="http://schemas.microsoft.com/office/drawing/2014/main" id="{457D9208-CF08-3068-0F44-A2773CA6D677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250" y="509166"/>
            <a:ext cx="1981200" cy="1981200"/>
          </a:xfrm>
          <a:prstGeom prst="rect">
            <a:avLst/>
          </a:prstGeom>
        </p:spPr>
      </p:pic>
      <p:pic>
        <p:nvPicPr>
          <p:cNvPr id="8" name="Imagen 7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53A4EEB4-1B52-41E2-3C9C-1066DC32900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21134" y="661566"/>
            <a:ext cx="1656664" cy="1656664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Manos que hablan contra la violencia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4" y="1190625"/>
            <a:ext cx="5767705" cy="47600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11 de la mañana.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Dónde: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APANDAPT.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mujeres con discapacidad auditiva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para mujeres sin discapacidad.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Qué vamos a hacer: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3 actividades: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 un vídeo.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vídeo explica cómo afecta la violencia a las mujeres con discapacidad.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Hablar sobre el tema.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Después del vídeo,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hablaremos de lo que hemos visto.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Hacer un mural.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un mural entre todas.</a:t>
            </a:r>
          </a:p>
          <a:p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20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187911528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Teatro.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Y ahor</a:t>
            </a:r>
            <a:r>
              <a:rPr lang="es-ES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yo.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298883"/>
            <a:ext cx="5334000" cy="575785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26 de noviembre.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6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Salón de Actos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del Instituto de Educación Secundaria Sefarad.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en el Paseo de Recaredo, sin número.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 la obra: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veces vivimos cosas muy malas.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Estas cosas nos hacen mucho daño.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Cuando esto pasa,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tenemos que terminar con esa situación.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Necesitamos cambiar ese dolor y ese miedo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algo bueno.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Así volveremos a ser nosotras mismas.</a:t>
            </a:r>
          </a:p>
          <a:p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obra habla de temas duros.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también tiene humor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momentos divertidos.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protagonista hace un viaje interior para conocerse mejor.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Servicio Toledo Corresponsable.</a:t>
            </a:r>
            <a:br>
              <a:rPr lang="es-E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21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81566887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25N Diverso.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Lienzos de pintura.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Espontánea Visibles.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601182"/>
            <a:ext cx="5334000" cy="32470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4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Plaza de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Zocodover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menores de entre 6 y 16 años.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s-E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22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8465266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25 de noviembre.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Respeto e igualdad.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Un café contra la violencia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629826"/>
            <a:ext cx="5334000" cy="660655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27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Restaurante 60 Street.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en el Paseo del Polígono.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5 de la tarde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termina a las 6 de la tarde.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actividad es para: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Personas adultas con discapacidad intelectual.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Vecinos y vecinas del barrio.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hacer?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Hacemos esta actividad por el 25N.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trabajamos por la igualdad.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aprender sobre el respeto de una forma divertida.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Usaremos imágenes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participaremos todos.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estas actividades: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Pequeñas obras de teatro.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Debates para hablar del tema.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Un mural creativo entre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kern="1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br>
              <a:rPr lang="es-E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23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1131936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Formación para profesionales.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Mujeres con discapacidad intelectual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víctimas de violencia de género.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629826"/>
            <a:ext cx="5334000" cy="49541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27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9 de la mañana.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patio Acristalado del Ayuntamiento de Toledo.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formación es para profesionales.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para personas que trabajan con víctimas de violencia de género.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me apunto?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confirmar tu asistencia.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escribir un correo electrónico a esta dirección: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centromujer@toledo.es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puedes llamar por teléfono: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925 33 03 99.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por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608 801 096.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¿De qué trata la formación?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formación es para ayudar a los profesionales en su trabajo diario.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objetivo es dar herramientas y conocimientos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trabajar con mujeres con discapacidad intelectual.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b="1" kern="100" dirty="0">
              <a:solidFill>
                <a:srgbClr val="7030A0"/>
              </a:solidFill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24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112298274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Talleres de prevención de la violencia de género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personas con discapacidad intelectual.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495425"/>
            <a:ext cx="5334000" cy="39584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son los talleres?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talleres son los días: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El lunes 27 de noviembre.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El sábado 2 de diciembre.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El sábado 9 de diciembre.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son?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Empiezan a las 4 y media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terminan a las 5 y media.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son?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talleres son en la asociación APANAS.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calle Río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Valdecelada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número 9 y número 11.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código postal es 45 007. Polígono Industrial de Toledo.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son los talleres?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grupo para hombres con discapacidad intelectual.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Un grupo para mujeres con discapacidad intelectual.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25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78854426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50" y="581992"/>
            <a:ext cx="5334000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/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Talleres de prevención de la violencia de género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para personas con discapacidad intelectual.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629826"/>
            <a:ext cx="5334000" cy="36658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aprender?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Qué es la violencia de género.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Las ideas falsas sobre el amor.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Los tipos de violencia.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Herramientas para manejar las emociones.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Cómo ponernos en el lugar de las otras personas.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Qué hacer ante situaciones de violencia.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una actividad gratis.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me apunto?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avisar para ir.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escribir un correo electrónico a esta dirección: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centromujer@toledo.es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puedes llamar por teléfono: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925 33 03 99.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por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608 80 10 96.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26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71528335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633253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Sin nosotras esta lucha está incompleta.</a:t>
            </a:r>
            <a:br>
              <a:rPr lang="es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Presentación de la guía promotoras de igualdad.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419225"/>
            <a:ext cx="5334000" cy="594220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28 de noviembre.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10 de la mañana.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patio Acristalado del Ayuntamiento de Toledo.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jornada es para todas las personas.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muy interesante para: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Asociaciones feministas de Castilla-La Mancha.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Personas que trabajan por la igualdad.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entrar hasta que se llene la sala.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hacer?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Plena inclusión Castilla-La Mancha organiza esta jornada.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presentar una guía nueva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muy interesante.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guía habla sobre: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Las necesidades de las mujeres con discapacidad intelectual.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Las barreras físicas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y de comprensión que encuentran estas mujeres.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Queremos poner a las mujeres con discapacidad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centro de la igualdad.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27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7450629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633253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Teatro.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Juana, si estuvo loca, no le faltaron motivos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419225"/>
            <a:ext cx="5334000" cy="5649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 la obra?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día 29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empieza?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4 de la tarde.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Saldremos en autobús desde Toledo a la 1 y media de la tarde.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Teatro Arlequín.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teatro está en Madrid.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obra es 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Pero tienes que apuntarte antes para poder entrar.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apuntarte a partir del jueves 20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¿De qué trata la obra?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obra cuenta la historia de la reina Juana I de Castilla.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I se lee Primera.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esta reina la llamaban Juana la Loca.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obra es un monólogo.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monólogo es una obra donde solo sale una actriz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habla ella sola.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obra quiere dar voz a Juana.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obra explica que Juana tenía motivos para pasarlo mal.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28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13218458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54049" y="581992"/>
            <a:ext cx="5867401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Formación para familiares de personas con         discapacidad intelectual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prevenir la violencia sexual.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647825"/>
            <a:ext cx="5334000" cy="278031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2 de diciembre.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5 y media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las instalaciones de APANAS.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Están en el Polígono Industrial de Toledo.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código postal es 45007.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taller es para familiares de personas con discapacidad intelectual.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una actividad gratis.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29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1972041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499204"/>
            <a:ext cx="500570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Conversatorio 25N.</a:t>
            </a:r>
            <a:br>
              <a:rPr lang="es-ES" dirty="0"/>
            </a:br>
            <a:r>
              <a:rPr lang="es-ES" dirty="0"/>
              <a:t>   Le </a:t>
            </a:r>
            <a:r>
              <a:rPr lang="es-ES" dirty="0" err="1"/>
              <a:t>Coin</a:t>
            </a:r>
            <a:r>
              <a:rPr lang="es-ES" dirty="0"/>
              <a:t> </a:t>
            </a:r>
            <a:r>
              <a:rPr lang="es-ES" dirty="0" err="1"/>
              <a:t>Francais</a:t>
            </a:r>
            <a:r>
              <a:rPr lang="es-ES" dirty="0"/>
              <a:t>.</a:t>
            </a:r>
            <a:br>
              <a:rPr lang="es-ES" dirty="0"/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217880"/>
            <a:ext cx="5334000" cy="573746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r>
              <a:rPr lang="es-ES" sz="1200" b="1" kern="100" dirty="0">
                <a:solidFill>
                  <a:schemeClr val="accent4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     </a:t>
            </a:r>
            <a:br>
              <a:rPr lang="es-ES" sz="1200" b="1" kern="100" dirty="0">
                <a:solidFill>
                  <a:schemeClr val="accent4">
                    <a:lumMod val="50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17 de noviembre.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      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Bright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College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Toledo.                      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Calle Panamá. Toledo.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              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7 de la tarde.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poder asistir hay que apuntarse antes.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Conversación en francés sobre el 25 de noviembre.</a:t>
            </a:r>
            <a:br>
              <a:rPr lang="es-ES" sz="1200" b="1" kern="100" dirty="0">
                <a:solidFill>
                  <a:schemeClr val="accent4">
                    <a:lumMod val="75000"/>
                  </a:schemeClr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25 de noviembre es el Día Internacional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la Eliminación de la Violencia contra las Mujeres.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esta conversación se hablará sobre el significado de este día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su historia.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1 de cada 3 mujeres sufre esta violencia.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violencia contra la mujer es un problema muy grave de derechos humanos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se da en todo el mundo.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Una de las formas de abuso que aumenta mucho es la violencia digital.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violencia digital es el abuso que se hace por Internet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con las nuevas tecnologías.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35</a:t>
            </a:r>
            <a:endParaRPr spc="-25" dirty="0"/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867401" cy="11208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Formación para familiares de personas con       discapacidad intelectual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prevenir la violencia sexual.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4" y="1647825"/>
            <a:ext cx="5767705" cy="416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me apunto?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confirmar tu asistencia.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escribir un correo electrónico a esta dirección: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centromujer@toledo.es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puedes llamar por teléfono: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925 33 03 99.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 por </a:t>
            </a: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608 80 10 96. 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aprender?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este taller vamos a trabajar con las familias.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Los temas principales son: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sexualidad: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pensar sobre la sexualidad durante toda la vida de las personas.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Educación sexual y afectiva: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Hablaremos sobre el sexo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los sentimientos.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Consejos para las familias: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Daremos ideas y consejos a las familias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evitar situaciones de violencia hacia las mujeres.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30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66562857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86740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autodefensa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190625"/>
            <a:ext cx="5334000" cy="41636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taller dura dos días: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El viernes 12 de diciembre.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El sábado 13 de diciembre.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Viernes: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Por la tarde.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Desde las 5 y media hasta las 8.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Sábado: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Por la mañana.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Desde las 11 y media hasta las 2.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Pabellón Javier Lozano.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para mujeres jóvenes.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Tienen que tener entre 12 y 25 años.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Tienen preferencia las mujeres que están empadronadas en Toledo.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Esto significa que viven en la ciudad.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31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22221410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86740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Taller de autodefensa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190625"/>
            <a:ext cx="5334000" cy="456644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¿Cuánto cuesta?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una actividad gratis.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apuntarte antes para poder 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aprender?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taller lo hacemos con la Policía Local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con el Club de Judo.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Queremos que te sientas más segura y fuerte.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solo vamos a hablar,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vamos a practicar.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aprender a: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Identificar situaciones de peligro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y saber cómo responder.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Poner límites con seguridad.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Protegernos a nosotras mismas.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</a:t>
            </a: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Cuidarnos y apoyarnos entre todas.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Haremos ejercicios reales de defensa personal para ganar confianza.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Sentirnos seguras no es un lujo,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 derecho.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32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237549482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867401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Iluminamos edificios de Toledo</a:t>
            </a: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190625"/>
            <a:ext cx="5334000" cy="208486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Desde el día 24 de noviembre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hasta el día 28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¿Qué vamos a hacer?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iluminar los edificios más importantes de la ciudad de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¿Por qué lo hacemos?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Hacemos esto para rechazar la violencia hacia las mujeres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33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9499497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77849" y="581992"/>
            <a:ext cx="5867401" cy="139781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spcBef>
                <a:spcPts val="100"/>
              </a:spcBef>
            </a:pP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Esperanza en el parto.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Médicos del Mundo 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 atención primaria que salva vidas en Sierra Leona.</a:t>
            </a:r>
            <a:br>
              <a:rPr lang="es-ES" sz="1800" b="1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pc="-25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677545" y="1876425"/>
            <a:ext cx="5334000" cy="535691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el día 4 de diciembre.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¿A qué hora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charla es por la tarde.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Empieza a las 6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en el Centro Cívico Padilla.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en la calle Garcilaso de la Vega.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¿Para quién es?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charla es para todas las personas.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¿Cómo me apunto?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sitio tiene un límite de personas.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apuntarte antes para poder 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¿De qué vamos a hablar?</a:t>
            </a:r>
            <a:b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hablar sobre la salud en el país de Sierra Leona.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Nos centraremos en un momento muy importante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delicado: 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parto.</a:t>
            </a:r>
            <a:br>
              <a:rPr lang="es-ES" sz="1200" b="1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Médicos del Mundo explicará cómo ayudan a salvar vidas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lugares en guerra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en países en los que la vida es muy difícil.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34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411903292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35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pic>
        <p:nvPicPr>
          <p:cNvPr id="6" name="Imagen 5" descr="Logotipo&#10;&#10;El contenido generado por IA puede ser incorrecto.">
            <a:extLst>
              <a:ext uri="{FF2B5EF4-FFF2-40B4-BE49-F238E27FC236}">
                <a16:creationId xmlns:a16="http://schemas.microsoft.com/office/drawing/2014/main" id="{66E86184-D228-E682-4DFC-F7BFFFBC581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7050" y="1724025"/>
            <a:ext cx="1981200" cy="1981200"/>
          </a:xfrm>
          <a:prstGeom prst="rect">
            <a:avLst/>
          </a:prstGeom>
        </p:spPr>
      </p:pic>
      <p:pic>
        <p:nvPicPr>
          <p:cNvPr id="7" name="Imagen 6" descr="Imagen que contiene Logotipo&#10;&#10;El contenido generado por IA puede ser incorrecto.">
            <a:extLst>
              <a:ext uri="{FF2B5EF4-FFF2-40B4-BE49-F238E27FC236}">
                <a16:creationId xmlns:a16="http://schemas.microsoft.com/office/drawing/2014/main" id="{62AF1E7C-7933-AE06-D033-E7ADA7AB34E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8934" y="1876425"/>
            <a:ext cx="1656664" cy="1656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5093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499204"/>
            <a:ext cx="500570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Presentación del estudio: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Ojo al dato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dirty="0"/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24271"/>
            <a:ext cx="5334000" cy="3981154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18 de noviembre.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6 de la tarde.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Patio de cristal del Ayuntamiento de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poder asistir hay que apuntarse antes.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Apúntate aquí: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Correo: CENTROMUJER@TOLEDO.ES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608 801 096 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Teléfono: 925 330 399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 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4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3934467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71483"/>
            <a:ext cx="5005705" cy="84382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Presentación del estudio: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Ojo al dato</a:t>
            </a:r>
            <a:r>
              <a:rPr lang="es-ES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br>
              <a:rPr lang="es-ES" dirty="0"/>
            </a:b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60738"/>
            <a:ext cx="5334000" cy="485908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Vamos a presentar el estudio "Ojo al dato". 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 un informe de la Fundación ONCE.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estudio habla sobre la violencia que sufren las mujeres con discapacidad.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hacer el estudio han preguntado a mil 600 mujeres.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Ayuntamiento de Toledo quiere explicar este problema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buscar medidas de apoyo para las mujeres.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vamos a hablar del programa "Mujeres en modo ON".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programa lo hace la Fundación ONCE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 Inserta Empleo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programa ayuda a las mujeres que han sufrido violencia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que puedan encontrar trabajo,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puedan montar su propio negocio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se puedan formar.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Servicio Toledo Corresponsable: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necesitas que cuiden a tus hijas o hijos durante el acto,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consultar el servicio del Plan Corresponsables del Ayuntamiento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ver si te pueden ayudar.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Mira la información en esta página web: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siguiente enlace: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u="sng" kern="1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https://www.toledo.es/servicios-municipales/servicios-sociales/plan-corresponsables/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5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17544500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74426"/>
            <a:ext cx="500570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Conferencia sobre violencia vicaria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184026"/>
            <a:ext cx="5334000" cy="427379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19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6 de la tarde.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¿Dónde?: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Centro Cívico de Buenavista.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Está en la Avenida de Portugal,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número 9. Toledo.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 hasta completar el aforo.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aforo es el número de personas que caben en el sitio.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poder asistir,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tienes que confirmarlo por alguno de estos medios: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Correo: centromujer@toledo.es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Whatsapp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608 801 096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Teléfono: 925 330 399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todas las personas.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6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  <p:grpSp>
        <p:nvGrpSpPr>
          <p:cNvPr id="4" name="object 8">
            <a:extLst>
              <a:ext uri="{FF2B5EF4-FFF2-40B4-BE49-F238E27FC236}">
                <a16:creationId xmlns:a16="http://schemas.microsoft.com/office/drawing/2014/main" id="{700F9A75-5033-B881-44C8-7BED1C767884}"/>
              </a:ext>
            </a:extLst>
          </p:cNvPr>
          <p:cNvGrpSpPr/>
          <p:nvPr/>
        </p:nvGrpSpPr>
        <p:grpSpPr>
          <a:xfrm>
            <a:off x="1160826" y="3999850"/>
            <a:ext cx="6152124" cy="6547487"/>
            <a:chOff x="179997" y="-2359531"/>
            <a:chExt cx="6660237" cy="7617356"/>
          </a:xfrm>
        </p:grpSpPr>
        <p:sp>
          <p:nvSpPr>
            <p:cNvPr id="5" name="object 9">
              <a:extLst>
                <a:ext uri="{FF2B5EF4-FFF2-40B4-BE49-F238E27FC236}">
                  <a16:creationId xmlns:a16="http://schemas.microsoft.com/office/drawing/2014/main" id="{278B6734-2971-32D9-4CF5-25C56CF5DFAB}"/>
                </a:ext>
              </a:extLst>
            </p:cNvPr>
            <p:cNvSpPr/>
            <p:nvPr/>
          </p:nvSpPr>
          <p:spPr>
            <a:xfrm>
              <a:off x="179997" y="4368825"/>
              <a:ext cx="720090" cy="889000"/>
            </a:xfrm>
            <a:custGeom>
              <a:avLst/>
              <a:gdLst/>
              <a:ahLst/>
              <a:cxnLst/>
              <a:rect l="l" t="t" r="r" b="b"/>
              <a:pathLst>
                <a:path w="720090" h="889000">
                  <a:moveTo>
                    <a:pt x="436473" y="668337"/>
                  </a:moveTo>
                  <a:lnTo>
                    <a:pt x="410616" y="628091"/>
                  </a:lnTo>
                  <a:lnTo>
                    <a:pt x="394538" y="624674"/>
                  </a:lnTo>
                  <a:lnTo>
                    <a:pt x="390512" y="624674"/>
                  </a:lnTo>
                  <a:lnTo>
                    <a:pt x="388810" y="624878"/>
                  </a:lnTo>
                  <a:lnTo>
                    <a:pt x="385318" y="612203"/>
                  </a:lnTo>
                  <a:lnTo>
                    <a:pt x="380873" y="599770"/>
                  </a:lnTo>
                  <a:lnTo>
                    <a:pt x="375513" y="587629"/>
                  </a:lnTo>
                  <a:lnTo>
                    <a:pt x="374700" y="586117"/>
                  </a:lnTo>
                  <a:lnTo>
                    <a:pt x="369201" y="575830"/>
                  </a:lnTo>
                  <a:lnTo>
                    <a:pt x="385838" y="541705"/>
                  </a:lnTo>
                  <a:lnTo>
                    <a:pt x="382803" y="525322"/>
                  </a:lnTo>
                  <a:lnTo>
                    <a:pt x="375793" y="514426"/>
                  </a:lnTo>
                  <a:lnTo>
                    <a:pt x="373507" y="510870"/>
                  </a:lnTo>
                  <a:lnTo>
                    <a:pt x="359422" y="501218"/>
                  </a:lnTo>
                  <a:lnTo>
                    <a:pt x="343369" y="497928"/>
                  </a:lnTo>
                  <a:lnTo>
                    <a:pt x="327266" y="501002"/>
                  </a:lnTo>
                  <a:lnTo>
                    <a:pt x="313042" y="510489"/>
                  </a:lnTo>
                  <a:lnTo>
                    <a:pt x="311708" y="511835"/>
                  </a:lnTo>
                  <a:lnTo>
                    <a:pt x="310680" y="513054"/>
                  </a:lnTo>
                  <a:lnTo>
                    <a:pt x="309613" y="514426"/>
                  </a:lnTo>
                  <a:lnTo>
                    <a:pt x="307505" y="513219"/>
                  </a:lnTo>
                  <a:lnTo>
                    <a:pt x="298107" y="507860"/>
                  </a:lnTo>
                  <a:lnTo>
                    <a:pt x="297599" y="507631"/>
                  </a:lnTo>
                  <a:lnTo>
                    <a:pt x="297599" y="667423"/>
                  </a:lnTo>
                  <a:lnTo>
                    <a:pt x="291604" y="697776"/>
                  </a:lnTo>
                  <a:lnTo>
                    <a:pt x="274015" y="724369"/>
                  </a:lnTo>
                  <a:lnTo>
                    <a:pt x="247650" y="741946"/>
                  </a:lnTo>
                  <a:lnTo>
                    <a:pt x="217741" y="747661"/>
                  </a:lnTo>
                  <a:lnTo>
                    <a:pt x="187909" y="741553"/>
                  </a:lnTo>
                  <a:lnTo>
                    <a:pt x="161759" y="723633"/>
                  </a:lnTo>
                  <a:lnTo>
                    <a:pt x="152285" y="708901"/>
                  </a:lnTo>
                  <a:lnTo>
                    <a:pt x="144487" y="696798"/>
                  </a:lnTo>
                  <a:lnTo>
                    <a:pt x="138861" y="666369"/>
                  </a:lnTo>
                  <a:lnTo>
                    <a:pt x="144856" y="636003"/>
                  </a:lnTo>
                  <a:lnTo>
                    <a:pt x="153720" y="622617"/>
                  </a:lnTo>
                  <a:lnTo>
                    <a:pt x="162458" y="609396"/>
                  </a:lnTo>
                  <a:lnTo>
                    <a:pt x="188823" y="591832"/>
                  </a:lnTo>
                  <a:lnTo>
                    <a:pt x="218732" y="586117"/>
                  </a:lnTo>
                  <a:lnTo>
                    <a:pt x="248551" y="592226"/>
                  </a:lnTo>
                  <a:lnTo>
                    <a:pt x="274701" y="610146"/>
                  </a:lnTo>
                  <a:lnTo>
                    <a:pt x="291973" y="636981"/>
                  </a:lnTo>
                  <a:lnTo>
                    <a:pt x="297599" y="667423"/>
                  </a:lnTo>
                  <a:lnTo>
                    <a:pt x="297599" y="507631"/>
                  </a:lnTo>
                  <a:lnTo>
                    <a:pt x="286258" y="502234"/>
                  </a:lnTo>
                  <a:lnTo>
                    <a:pt x="274091" y="497560"/>
                  </a:lnTo>
                  <a:lnTo>
                    <a:pt x="261683" y="493839"/>
                  </a:lnTo>
                  <a:lnTo>
                    <a:pt x="261899" y="492112"/>
                  </a:lnTo>
                  <a:lnTo>
                    <a:pt x="236207" y="448322"/>
                  </a:lnTo>
                  <a:lnTo>
                    <a:pt x="219583" y="444792"/>
                  </a:lnTo>
                  <a:lnTo>
                    <a:pt x="202933" y="448094"/>
                  </a:lnTo>
                  <a:lnTo>
                    <a:pt x="189293" y="457327"/>
                  </a:lnTo>
                  <a:lnTo>
                    <a:pt x="180047" y="471093"/>
                  </a:lnTo>
                  <a:lnTo>
                    <a:pt x="176580" y="487997"/>
                  </a:lnTo>
                  <a:lnTo>
                    <a:pt x="176657" y="490359"/>
                  </a:lnTo>
                  <a:lnTo>
                    <a:pt x="176758" y="492112"/>
                  </a:lnTo>
                  <a:lnTo>
                    <a:pt x="176898" y="493280"/>
                  </a:lnTo>
                  <a:lnTo>
                    <a:pt x="164439" y="496836"/>
                  </a:lnTo>
                  <a:lnTo>
                    <a:pt x="152222" y="501345"/>
                  </a:lnTo>
                  <a:lnTo>
                    <a:pt x="140296" y="506806"/>
                  </a:lnTo>
                  <a:lnTo>
                    <a:pt x="128714" y="513219"/>
                  </a:lnTo>
                  <a:lnTo>
                    <a:pt x="127660" y="511835"/>
                  </a:lnTo>
                  <a:lnTo>
                    <a:pt x="126555" y="510489"/>
                  </a:lnTo>
                  <a:lnTo>
                    <a:pt x="125310" y="509219"/>
                  </a:lnTo>
                  <a:lnTo>
                    <a:pt x="111226" y="499567"/>
                  </a:lnTo>
                  <a:lnTo>
                    <a:pt x="95173" y="496277"/>
                  </a:lnTo>
                  <a:lnTo>
                    <a:pt x="79070" y="499351"/>
                  </a:lnTo>
                  <a:lnTo>
                    <a:pt x="64871" y="508812"/>
                  </a:lnTo>
                  <a:lnTo>
                    <a:pt x="55397" y="523138"/>
                  </a:lnTo>
                  <a:lnTo>
                    <a:pt x="52171" y="539483"/>
                  </a:lnTo>
                  <a:lnTo>
                    <a:pt x="55194" y="555879"/>
                  </a:lnTo>
                  <a:lnTo>
                    <a:pt x="64503" y="570318"/>
                  </a:lnTo>
                  <a:lnTo>
                    <a:pt x="65735" y="571601"/>
                  </a:lnTo>
                  <a:lnTo>
                    <a:pt x="67043" y="572744"/>
                  </a:lnTo>
                  <a:lnTo>
                    <a:pt x="68389" y="573836"/>
                  </a:lnTo>
                  <a:lnTo>
                    <a:pt x="61937" y="585546"/>
                  </a:lnTo>
                  <a:lnTo>
                    <a:pt x="56426" y="597611"/>
                  </a:lnTo>
                  <a:lnTo>
                    <a:pt x="51841" y="609993"/>
                  </a:lnTo>
                  <a:lnTo>
                    <a:pt x="48298" y="622236"/>
                  </a:lnTo>
                  <a:lnTo>
                    <a:pt x="48183" y="622617"/>
                  </a:lnTo>
                  <a:lnTo>
                    <a:pt x="46482" y="622388"/>
                  </a:lnTo>
                  <a:lnTo>
                    <a:pt x="44754" y="622236"/>
                  </a:lnTo>
                  <a:lnTo>
                    <a:pt x="42938" y="622236"/>
                  </a:lnTo>
                  <a:lnTo>
                    <a:pt x="26339" y="625538"/>
                  </a:lnTo>
                  <a:lnTo>
                    <a:pt x="12700" y="634771"/>
                  </a:lnTo>
                  <a:lnTo>
                    <a:pt x="3454" y="648538"/>
                  </a:lnTo>
                  <a:lnTo>
                    <a:pt x="0" y="665441"/>
                  </a:lnTo>
                  <a:lnTo>
                    <a:pt x="3251" y="682396"/>
                  </a:lnTo>
                  <a:lnTo>
                    <a:pt x="12331" y="696277"/>
                  </a:lnTo>
                  <a:lnTo>
                    <a:pt x="25857" y="705688"/>
                  </a:lnTo>
                  <a:lnTo>
                    <a:pt x="42468" y="709218"/>
                  </a:lnTo>
                  <a:lnTo>
                    <a:pt x="44805" y="709218"/>
                  </a:lnTo>
                  <a:lnTo>
                    <a:pt x="47663" y="708901"/>
                  </a:lnTo>
                  <a:lnTo>
                    <a:pt x="51168" y="721575"/>
                  </a:lnTo>
                  <a:lnTo>
                    <a:pt x="55600" y="734009"/>
                  </a:lnTo>
                  <a:lnTo>
                    <a:pt x="60972" y="746150"/>
                  </a:lnTo>
                  <a:lnTo>
                    <a:pt x="67271" y="757936"/>
                  </a:lnTo>
                  <a:lnTo>
                    <a:pt x="65913" y="759002"/>
                  </a:lnTo>
                  <a:lnTo>
                    <a:pt x="64592" y="760145"/>
                  </a:lnTo>
                  <a:lnTo>
                    <a:pt x="63334" y="761403"/>
                  </a:lnTo>
                  <a:lnTo>
                    <a:pt x="53860" y="775728"/>
                  </a:lnTo>
                  <a:lnTo>
                    <a:pt x="50634" y="792073"/>
                  </a:lnTo>
                  <a:lnTo>
                    <a:pt x="53670" y="808456"/>
                  </a:lnTo>
                  <a:lnTo>
                    <a:pt x="62966" y="822909"/>
                  </a:lnTo>
                  <a:lnTo>
                    <a:pt x="77050" y="832561"/>
                  </a:lnTo>
                  <a:lnTo>
                    <a:pt x="93103" y="835850"/>
                  </a:lnTo>
                  <a:lnTo>
                    <a:pt x="109207" y="832777"/>
                  </a:lnTo>
                  <a:lnTo>
                    <a:pt x="123405" y="823315"/>
                  </a:lnTo>
                  <a:lnTo>
                    <a:pt x="124650" y="822058"/>
                  </a:lnTo>
                  <a:lnTo>
                    <a:pt x="125780" y="820724"/>
                  </a:lnTo>
                  <a:lnTo>
                    <a:pt x="126847" y="819353"/>
                  </a:lnTo>
                  <a:lnTo>
                    <a:pt x="138353" y="825919"/>
                  </a:lnTo>
                  <a:lnTo>
                    <a:pt x="150215" y="831545"/>
                  </a:lnTo>
                  <a:lnTo>
                    <a:pt x="162382" y="836218"/>
                  </a:lnTo>
                  <a:lnTo>
                    <a:pt x="174790" y="839927"/>
                  </a:lnTo>
                  <a:lnTo>
                    <a:pt x="174574" y="841667"/>
                  </a:lnTo>
                  <a:lnTo>
                    <a:pt x="200279" y="885456"/>
                  </a:lnTo>
                  <a:lnTo>
                    <a:pt x="216890" y="888987"/>
                  </a:lnTo>
                  <a:lnTo>
                    <a:pt x="233540" y="885685"/>
                  </a:lnTo>
                  <a:lnTo>
                    <a:pt x="247180" y="876452"/>
                  </a:lnTo>
                  <a:lnTo>
                    <a:pt x="256425" y="862685"/>
                  </a:lnTo>
                  <a:lnTo>
                    <a:pt x="259892" y="845781"/>
                  </a:lnTo>
                  <a:lnTo>
                    <a:pt x="259765" y="842225"/>
                  </a:lnTo>
                  <a:lnTo>
                    <a:pt x="259575" y="840498"/>
                  </a:lnTo>
                  <a:lnTo>
                    <a:pt x="272034" y="836942"/>
                  </a:lnTo>
                  <a:lnTo>
                    <a:pt x="283908" y="832561"/>
                  </a:lnTo>
                  <a:lnTo>
                    <a:pt x="286194" y="831545"/>
                  </a:lnTo>
                  <a:lnTo>
                    <a:pt x="296176" y="826973"/>
                  </a:lnTo>
                  <a:lnTo>
                    <a:pt x="307759" y="820559"/>
                  </a:lnTo>
                  <a:lnTo>
                    <a:pt x="308914" y="822058"/>
                  </a:lnTo>
                  <a:lnTo>
                    <a:pt x="309943" y="823315"/>
                  </a:lnTo>
                  <a:lnTo>
                    <a:pt x="311162" y="824560"/>
                  </a:lnTo>
                  <a:lnTo>
                    <a:pt x="325247" y="834212"/>
                  </a:lnTo>
                  <a:lnTo>
                    <a:pt x="341299" y="837501"/>
                  </a:lnTo>
                  <a:lnTo>
                    <a:pt x="357403" y="834428"/>
                  </a:lnTo>
                  <a:lnTo>
                    <a:pt x="371602" y="824966"/>
                  </a:lnTo>
                  <a:lnTo>
                    <a:pt x="374408" y="820724"/>
                  </a:lnTo>
                  <a:lnTo>
                    <a:pt x="374523" y="820559"/>
                  </a:lnTo>
                  <a:lnTo>
                    <a:pt x="375310" y="819353"/>
                  </a:lnTo>
                  <a:lnTo>
                    <a:pt x="381076" y="810641"/>
                  </a:lnTo>
                  <a:lnTo>
                    <a:pt x="384302" y="794296"/>
                  </a:lnTo>
                  <a:lnTo>
                    <a:pt x="368084" y="759942"/>
                  </a:lnTo>
                  <a:lnTo>
                    <a:pt x="374535" y="748233"/>
                  </a:lnTo>
                  <a:lnTo>
                    <a:pt x="374789" y="747661"/>
                  </a:lnTo>
                  <a:lnTo>
                    <a:pt x="380047" y="736168"/>
                  </a:lnTo>
                  <a:lnTo>
                    <a:pt x="384644" y="723785"/>
                  </a:lnTo>
                  <a:lnTo>
                    <a:pt x="388175" y="711542"/>
                  </a:lnTo>
                  <a:lnTo>
                    <a:pt x="388289" y="711161"/>
                  </a:lnTo>
                  <a:lnTo>
                    <a:pt x="389991" y="711377"/>
                  </a:lnTo>
                  <a:lnTo>
                    <a:pt x="391845" y="711542"/>
                  </a:lnTo>
                  <a:lnTo>
                    <a:pt x="393471" y="711542"/>
                  </a:lnTo>
                  <a:lnTo>
                    <a:pt x="395389" y="711161"/>
                  </a:lnTo>
                  <a:lnTo>
                    <a:pt x="410121" y="708240"/>
                  </a:lnTo>
                  <a:lnTo>
                    <a:pt x="423773" y="699008"/>
                  </a:lnTo>
                  <a:lnTo>
                    <a:pt x="433019" y="685241"/>
                  </a:lnTo>
                  <a:lnTo>
                    <a:pt x="436473" y="668337"/>
                  </a:lnTo>
                  <a:close/>
                </a:path>
                <a:path w="720090" h="889000">
                  <a:moveTo>
                    <a:pt x="719988" y="256984"/>
                  </a:moveTo>
                  <a:lnTo>
                    <a:pt x="705815" y="221526"/>
                  </a:lnTo>
                  <a:lnTo>
                    <a:pt x="671169" y="206654"/>
                  </a:lnTo>
                  <a:lnTo>
                    <a:pt x="668985" y="206654"/>
                  </a:lnTo>
                  <a:lnTo>
                    <a:pt x="667156" y="206794"/>
                  </a:lnTo>
                  <a:lnTo>
                    <a:pt x="665200" y="207022"/>
                  </a:lnTo>
                  <a:lnTo>
                    <a:pt x="661187" y="192443"/>
                  </a:lnTo>
                  <a:lnTo>
                    <a:pt x="656082" y="178155"/>
                  </a:lnTo>
                  <a:lnTo>
                    <a:pt x="649909" y="164198"/>
                  </a:lnTo>
                  <a:lnTo>
                    <a:pt x="648970" y="162458"/>
                  </a:lnTo>
                  <a:lnTo>
                    <a:pt x="642658" y="150647"/>
                  </a:lnTo>
                  <a:lnTo>
                    <a:pt x="661784" y="111404"/>
                  </a:lnTo>
                  <a:lnTo>
                    <a:pt x="658304" y="92557"/>
                  </a:lnTo>
                  <a:lnTo>
                    <a:pt x="650240" y="80048"/>
                  </a:lnTo>
                  <a:lnTo>
                    <a:pt x="647611" y="75958"/>
                  </a:lnTo>
                  <a:lnTo>
                    <a:pt x="631418" y="64858"/>
                  </a:lnTo>
                  <a:lnTo>
                    <a:pt x="612952" y="61074"/>
                  </a:lnTo>
                  <a:lnTo>
                    <a:pt x="594448" y="64617"/>
                  </a:lnTo>
                  <a:lnTo>
                    <a:pt x="578091" y="75526"/>
                  </a:lnTo>
                  <a:lnTo>
                    <a:pt x="576694" y="76936"/>
                  </a:lnTo>
                  <a:lnTo>
                    <a:pt x="575386" y="78473"/>
                  </a:lnTo>
                  <a:lnTo>
                    <a:pt x="574167" y="80048"/>
                  </a:lnTo>
                  <a:lnTo>
                    <a:pt x="571741" y="78663"/>
                  </a:lnTo>
                  <a:lnTo>
                    <a:pt x="560946" y="72491"/>
                  </a:lnTo>
                  <a:lnTo>
                    <a:pt x="560362" y="72224"/>
                  </a:lnTo>
                  <a:lnTo>
                    <a:pt x="560362" y="255917"/>
                  </a:lnTo>
                  <a:lnTo>
                    <a:pt x="553466" y="290804"/>
                  </a:lnTo>
                  <a:lnTo>
                    <a:pt x="533234" y="321398"/>
                  </a:lnTo>
                  <a:lnTo>
                    <a:pt x="502932" y="341591"/>
                  </a:lnTo>
                  <a:lnTo>
                    <a:pt x="468553" y="348157"/>
                  </a:lnTo>
                  <a:lnTo>
                    <a:pt x="434263" y="341134"/>
                  </a:lnTo>
                  <a:lnTo>
                    <a:pt x="404202" y="320548"/>
                  </a:lnTo>
                  <a:lnTo>
                    <a:pt x="393293" y="303606"/>
                  </a:lnTo>
                  <a:lnTo>
                    <a:pt x="384340" y="289687"/>
                  </a:lnTo>
                  <a:lnTo>
                    <a:pt x="377875" y="254698"/>
                  </a:lnTo>
                  <a:lnTo>
                    <a:pt x="384759" y="219811"/>
                  </a:lnTo>
                  <a:lnTo>
                    <a:pt x="394944" y="204419"/>
                  </a:lnTo>
                  <a:lnTo>
                    <a:pt x="404990" y="189230"/>
                  </a:lnTo>
                  <a:lnTo>
                    <a:pt x="435305" y="169024"/>
                  </a:lnTo>
                  <a:lnTo>
                    <a:pt x="469671" y="162458"/>
                  </a:lnTo>
                  <a:lnTo>
                    <a:pt x="503961" y="169481"/>
                  </a:lnTo>
                  <a:lnTo>
                    <a:pt x="534022" y="190080"/>
                  </a:lnTo>
                  <a:lnTo>
                    <a:pt x="553885" y="220929"/>
                  </a:lnTo>
                  <a:lnTo>
                    <a:pt x="560362" y="255917"/>
                  </a:lnTo>
                  <a:lnTo>
                    <a:pt x="560362" y="72224"/>
                  </a:lnTo>
                  <a:lnTo>
                    <a:pt x="547306" y="66027"/>
                  </a:lnTo>
                  <a:lnTo>
                    <a:pt x="533323" y="60655"/>
                  </a:lnTo>
                  <a:lnTo>
                    <a:pt x="519061" y="56388"/>
                  </a:lnTo>
                  <a:lnTo>
                    <a:pt x="519303" y="54394"/>
                  </a:lnTo>
                  <a:lnTo>
                    <a:pt x="505320" y="14871"/>
                  </a:lnTo>
                  <a:lnTo>
                    <a:pt x="470662" y="0"/>
                  </a:lnTo>
                  <a:lnTo>
                    <a:pt x="451523" y="3797"/>
                  </a:lnTo>
                  <a:lnTo>
                    <a:pt x="435838" y="14401"/>
                  </a:lnTo>
                  <a:lnTo>
                    <a:pt x="425208" y="30226"/>
                  </a:lnTo>
                  <a:lnTo>
                    <a:pt x="421233" y="49669"/>
                  </a:lnTo>
                  <a:lnTo>
                    <a:pt x="421322" y="52374"/>
                  </a:lnTo>
                  <a:lnTo>
                    <a:pt x="421436" y="54394"/>
                  </a:lnTo>
                  <a:lnTo>
                    <a:pt x="421589" y="55740"/>
                  </a:lnTo>
                  <a:lnTo>
                    <a:pt x="407276" y="59817"/>
                  </a:lnTo>
                  <a:lnTo>
                    <a:pt x="393230" y="65011"/>
                  </a:lnTo>
                  <a:lnTo>
                    <a:pt x="379526" y="71285"/>
                  </a:lnTo>
                  <a:lnTo>
                    <a:pt x="366204" y="78663"/>
                  </a:lnTo>
                  <a:lnTo>
                    <a:pt x="364998" y="77076"/>
                  </a:lnTo>
                  <a:lnTo>
                    <a:pt x="363715" y="75526"/>
                  </a:lnTo>
                  <a:lnTo>
                    <a:pt x="362292" y="74053"/>
                  </a:lnTo>
                  <a:lnTo>
                    <a:pt x="346113" y="62966"/>
                  </a:lnTo>
                  <a:lnTo>
                    <a:pt x="327647" y="59182"/>
                  </a:lnTo>
                  <a:lnTo>
                    <a:pt x="309130" y="62725"/>
                  </a:lnTo>
                  <a:lnTo>
                    <a:pt x="292811" y="73596"/>
                  </a:lnTo>
                  <a:lnTo>
                    <a:pt x="281927" y="90055"/>
                  </a:lnTo>
                  <a:lnTo>
                    <a:pt x="278206" y="108851"/>
                  </a:lnTo>
                  <a:lnTo>
                    <a:pt x="281698" y="127685"/>
                  </a:lnTo>
                  <a:lnTo>
                    <a:pt x="292379" y="144310"/>
                  </a:lnTo>
                  <a:lnTo>
                    <a:pt x="293801" y="145770"/>
                  </a:lnTo>
                  <a:lnTo>
                    <a:pt x="295313" y="147091"/>
                  </a:lnTo>
                  <a:lnTo>
                    <a:pt x="296849" y="148336"/>
                  </a:lnTo>
                  <a:lnTo>
                    <a:pt x="289445" y="161798"/>
                  </a:lnTo>
                  <a:lnTo>
                    <a:pt x="283095" y="175679"/>
                  </a:lnTo>
                  <a:lnTo>
                    <a:pt x="277825" y="189903"/>
                  </a:lnTo>
                  <a:lnTo>
                    <a:pt x="273748" y="203987"/>
                  </a:lnTo>
                  <a:lnTo>
                    <a:pt x="273621" y="204419"/>
                  </a:lnTo>
                  <a:lnTo>
                    <a:pt x="271665" y="204165"/>
                  </a:lnTo>
                  <a:lnTo>
                    <a:pt x="269684" y="203987"/>
                  </a:lnTo>
                  <a:lnTo>
                    <a:pt x="267601" y="203987"/>
                  </a:lnTo>
                  <a:lnTo>
                    <a:pt x="248526" y="207772"/>
                  </a:lnTo>
                  <a:lnTo>
                    <a:pt x="232841" y="218389"/>
                  </a:lnTo>
                  <a:lnTo>
                    <a:pt x="222211" y="234200"/>
                  </a:lnTo>
                  <a:lnTo>
                    <a:pt x="218236" y="253644"/>
                  </a:lnTo>
                  <a:lnTo>
                    <a:pt x="221983" y="273126"/>
                  </a:lnTo>
                  <a:lnTo>
                    <a:pt x="232410" y="289090"/>
                  </a:lnTo>
                  <a:lnTo>
                    <a:pt x="247967" y="299910"/>
                  </a:lnTo>
                  <a:lnTo>
                    <a:pt x="267119" y="303987"/>
                  </a:lnTo>
                  <a:lnTo>
                    <a:pt x="269087" y="303987"/>
                  </a:lnTo>
                  <a:lnTo>
                    <a:pt x="271068" y="303834"/>
                  </a:lnTo>
                  <a:lnTo>
                    <a:pt x="273024" y="303606"/>
                  </a:lnTo>
                  <a:lnTo>
                    <a:pt x="277050" y="318173"/>
                  </a:lnTo>
                  <a:lnTo>
                    <a:pt x="282143" y="332460"/>
                  </a:lnTo>
                  <a:lnTo>
                    <a:pt x="288328" y="346417"/>
                  </a:lnTo>
                  <a:lnTo>
                    <a:pt x="295567" y="359981"/>
                  </a:lnTo>
                  <a:lnTo>
                    <a:pt x="294005" y="361213"/>
                  </a:lnTo>
                  <a:lnTo>
                    <a:pt x="292481" y="362521"/>
                  </a:lnTo>
                  <a:lnTo>
                    <a:pt x="291045" y="363956"/>
                  </a:lnTo>
                  <a:lnTo>
                    <a:pt x="280162" y="380428"/>
                  </a:lnTo>
                  <a:lnTo>
                    <a:pt x="276440" y="399224"/>
                  </a:lnTo>
                  <a:lnTo>
                    <a:pt x="279933" y="418058"/>
                  </a:lnTo>
                  <a:lnTo>
                    <a:pt x="290614" y="434670"/>
                  </a:lnTo>
                  <a:lnTo>
                    <a:pt x="306806" y="445757"/>
                  </a:lnTo>
                  <a:lnTo>
                    <a:pt x="325272" y="449541"/>
                  </a:lnTo>
                  <a:lnTo>
                    <a:pt x="343776" y="446011"/>
                  </a:lnTo>
                  <a:lnTo>
                    <a:pt x="360095" y="435140"/>
                  </a:lnTo>
                  <a:lnTo>
                    <a:pt x="361530" y="433692"/>
                  </a:lnTo>
                  <a:lnTo>
                    <a:pt x="362839" y="432155"/>
                  </a:lnTo>
                  <a:lnTo>
                    <a:pt x="364058" y="430580"/>
                  </a:lnTo>
                  <a:lnTo>
                    <a:pt x="377291" y="438124"/>
                  </a:lnTo>
                  <a:lnTo>
                    <a:pt x="390931" y="444588"/>
                  </a:lnTo>
                  <a:lnTo>
                    <a:pt x="404901" y="449961"/>
                  </a:lnTo>
                  <a:lnTo>
                    <a:pt x="419163" y="454240"/>
                  </a:lnTo>
                  <a:lnTo>
                    <a:pt x="418922" y="456234"/>
                  </a:lnTo>
                  <a:lnTo>
                    <a:pt x="432904" y="495757"/>
                  </a:lnTo>
                  <a:lnTo>
                    <a:pt x="467563" y="510628"/>
                  </a:lnTo>
                  <a:lnTo>
                    <a:pt x="486714" y="506831"/>
                  </a:lnTo>
                  <a:lnTo>
                    <a:pt x="502386" y="496214"/>
                  </a:lnTo>
                  <a:lnTo>
                    <a:pt x="513016" y="480390"/>
                  </a:lnTo>
                  <a:lnTo>
                    <a:pt x="516991" y="460959"/>
                  </a:lnTo>
                  <a:lnTo>
                    <a:pt x="516966" y="458254"/>
                  </a:lnTo>
                  <a:lnTo>
                    <a:pt x="516864" y="456882"/>
                  </a:lnTo>
                  <a:lnTo>
                    <a:pt x="516636" y="454888"/>
                  </a:lnTo>
                  <a:lnTo>
                    <a:pt x="530948" y="450799"/>
                  </a:lnTo>
                  <a:lnTo>
                    <a:pt x="544995" y="445617"/>
                  </a:lnTo>
                  <a:lnTo>
                    <a:pt x="558711" y="439331"/>
                  </a:lnTo>
                  <a:lnTo>
                    <a:pt x="572020" y="431965"/>
                  </a:lnTo>
                  <a:lnTo>
                    <a:pt x="573227" y="433552"/>
                  </a:lnTo>
                  <a:lnTo>
                    <a:pt x="574548" y="435140"/>
                  </a:lnTo>
                  <a:lnTo>
                    <a:pt x="575932" y="436562"/>
                  </a:lnTo>
                  <a:lnTo>
                    <a:pt x="592124" y="447649"/>
                  </a:lnTo>
                  <a:lnTo>
                    <a:pt x="610590" y="451434"/>
                  </a:lnTo>
                  <a:lnTo>
                    <a:pt x="629094" y="447903"/>
                  </a:lnTo>
                  <a:lnTo>
                    <a:pt x="645414" y="437032"/>
                  </a:lnTo>
                  <a:lnTo>
                    <a:pt x="648639" y="432155"/>
                  </a:lnTo>
                  <a:lnTo>
                    <a:pt x="648766" y="431965"/>
                  </a:lnTo>
                  <a:lnTo>
                    <a:pt x="649681" y="430580"/>
                  </a:lnTo>
                  <a:lnTo>
                    <a:pt x="656310" y="420560"/>
                  </a:lnTo>
                  <a:lnTo>
                    <a:pt x="660019" y="401764"/>
                  </a:lnTo>
                  <a:lnTo>
                    <a:pt x="645845" y="366318"/>
                  </a:lnTo>
                  <a:lnTo>
                    <a:pt x="641375" y="362280"/>
                  </a:lnTo>
                  <a:lnTo>
                    <a:pt x="648792" y="348818"/>
                  </a:lnTo>
                  <a:lnTo>
                    <a:pt x="649084" y="348157"/>
                  </a:lnTo>
                  <a:lnTo>
                    <a:pt x="655129" y="334949"/>
                  </a:lnTo>
                  <a:lnTo>
                    <a:pt x="660412" y="320725"/>
                  </a:lnTo>
                  <a:lnTo>
                    <a:pt x="664476" y="306654"/>
                  </a:lnTo>
                  <a:lnTo>
                    <a:pt x="664527" y="306463"/>
                  </a:lnTo>
                  <a:lnTo>
                    <a:pt x="664603" y="306209"/>
                  </a:lnTo>
                  <a:lnTo>
                    <a:pt x="666559" y="306463"/>
                  </a:lnTo>
                  <a:lnTo>
                    <a:pt x="668680" y="306654"/>
                  </a:lnTo>
                  <a:lnTo>
                    <a:pt x="670560" y="306654"/>
                  </a:lnTo>
                  <a:lnTo>
                    <a:pt x="672795" y="306209"/>
                  </a:lnTo>
                  <a:lnTo>
                    <a:pt x="689711" y="302844"/>
                  </a:lnTo>
                  <a:lnTo>
                    <a:pt x="705383" y="292239"/>
                  </a:lnTo>
                  <a:lnTo>
                    <a:pt x="716013" y="276415"/>
                  </a:lnTo>
                  <a:lnTo>
                    <a:pt x="719988" y="256984"/>
                  </a:lnTo>
                  <a:close/>
                </a:path>
              </a:pathLst>
            </a:custGeom>
            <a:solidFill>
              <a:srgbClr val="941C8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10">
              <a:extLst>
                <a:ext uri="{FF2B5EF4-FFF2-40B4-BE49-F238E27FC236}">
                  <a16:creationId xmlns:a16="http://schemas.microsoft.com/office/drawing/2014/main" id="{E20C97C5-A71C-DA53-2AF2-356CD8AFA3A6}"/>
                </a:ext>
              </a:extLst>
            </p:cNvPr>
            <p:cNvSpPr/>
            <p:nvPr/>
          </p:nvSpPr>
          <p:spPr>
            <a:xfrm>
              <a:off x="3689999" y="3835408"/>
              <a:ext cx="3150235" cy="711200"/>
            </a:xfrm>
            <a:custGeom>
              <a:avLst/>
              <a:gdLst/>
              <a:ahLst/>
              <a:cxnLst/>
              <a:rect l="l" t="t" r="r" b="b"/>
              <a:pathLst>
                <a:path w="3150234" h="711200">
                  <a:moveTo>
                    <a:pt x="3148380" y="0"/>
                  </a:moveTo>
                  <a:lnTo>
                    <a:pt x="2937535" y="0"/>
                  </a:lnTo>
                  <a:lnTo>
                    <a:pt x="2935922" y="1282"/>
                  </a:lnTo>
                  <a:lnTo>
                    <a:pt x="2935922" y="4432"/>
                  </a:lnTo>
                  <a:lnTo>
                    <a:pt x="2937535" y="5715"/>
                  </a:lnTo>
                  <a:lnTo>
                    <a:pt x="3142767" y="5715"/>
                  </a:lnTo>
                  <a:lnTo>
                    <a:pt x="3142767" y="705485"/>
                  </a:lnTo>
                  <a:lnTo>
                    <a:pt x="1612" y="705485"/>
                  </a:lnTo>
                  <a:lnTo>
                    <a:pt x="0" y="706767"/>
                  </a:lnTo>
                  <a:lnTo>
                    <a:pt x="0" y="709917"/>
                  </a:lnTo>
                  <a:lnTo>
                    <a:pt x="1612" y="711200"/>
                  </a:lnTo>
                  <a:lnTo>
                    <a:pt x="3146386" y="711200"/>
                  </a:lnTo>
                  <a:lnTo>
                    <a:pt x="3148380" y="711200"/>
                  </a:lnTo>
                  <a:lnTo>
                    <a:pt x="3150006" y="709917"/>
                  </a:lnTo>
                  <a:lnTo>
                    <a:pt x="3150006" y="1282"/>
                  </a:lnTo>
                  <a:lnTo>
                    <a:pt x="3148380" y="0"/>
                  </a:lnTo>
                  <a:close/>
                </a:path>
              </a:pathLst>
            </a:custGeom>
            <a:solidFill>
              <a:srgbClr val="02020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11">
              <a:extLst>
                <a:ext uri="{FF2B5EF4-FFF2-40B4-BE49-F238E27FC236}">
                  <a16:creationId xmlns:a16="http://schemas.microsoft.com/office/drawing/2014/main" id="{8A2AAE72-A084-CA13-C355-75254E2BD0D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269145" y="-2359531"/>
              <a:ext cx="2531148" cy="2489198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7154875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428625"/>
            <a:ext cx="5005705" cy="28982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Conferencia sobre violencia vicaria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038225"/>
            <a:ext cx="5334000" cy="426623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ponencia habla sobre la violencia vicaria.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violencia vicaria es un tipo de maltrato muy grave. 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Ocurre cuando un hombre usa a los hijos e hijas </a:t>
            </a:r>
            <a:b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hacer daño a la madre.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esta charla aprenderás: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Cómo saber si hay violencia vicaria.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Cómo funciona este tipo de maltrato.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Cómo apoyar a las víctimas.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- Cómo evitar que esto pase.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 invitamos a venir para ayudar a cambiar las cosas.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Servicio Toledo Corresponsable: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Si necesitas que cuiden a tus hijas o hijos durante el acto,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puedes consultar el servicio del Plan Corresponsables del Ayuntamiento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ver si te pueden ayudar.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Mira la información en esta página web: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siguiente enlace: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u="sng" kern="100" dirty="0">
                <a:solidFill>
                  <a:srgbClr val="0563C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  <a:hlinkClick r:id="rId2"/>
              </a:rPr>
              <a:t>https://www.toledo.es/servicios-municipales/servicios-sociales/plan-corresponsables/</a:t>
            </a: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7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42681811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005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Proyección del documental: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Parir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25826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¿Cuándo?: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20 de noviembre.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Hora: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 las 5 y media de la tarde.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Dónde: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la Sala de Conferencias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la Biblioteca Regional de Castilla-La Mancha.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Entrada: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entrada es gratis.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quién es:</a:t>
            </a: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kern="1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personas adultas.</a:t>
            </a: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8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27149285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56136" y="581992"/>
            <a:ext cx="5005705" cy="56682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s-ES" dirty="0"/>
              <a:t>   </a:t>
            </a: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Proyección del documental:</a:t>
            </a:r>
            <a:b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8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  Parir</a:t>
            </a:r>
            <a:endParaRPr lang="es-ES" spc="-25" dirty="0"/>
          </a:p>
        </p:txBody>
      </p:sp>
      <p:sp>
        <p:nvSpPr>
          <p:cNvPr id="3" name="object 3"/>
          <p:cNvSpPr txBox="1"/>
          <p:nvPr/>
        </p:nvSpPr>
        <p:spPr>
          <a:xfrm>
            <a:off x="730250" y="1351130"/>
            <a:ext cx="5334000" cy="533421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s-ES" sz="12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qué trata:</a:t>
            </a: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Celebramos el Día para Eliminar la Violencia contra las Mujeres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con la proyección del documental: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Parir.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Este documental lo hizo la productora </a:t>
            </a:r>
            <a:r>
              <a:rPr lang="es-ES" sz="1200" dirty="0" err="1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Barretcoop</a:t>
            </a: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en el hospital de La Plana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mostrar el parto de una forma nueva y real.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El documental investiga la violencia obstétrica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sus consecuencias a través de las voces de las víctimas 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de personas expertas de la Organización Mundial de la Salud</a:t>
            </a:r>
            <a:b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b="1" dirty="0">
                <a:solidFill>
                  <a:srgbClr val="7030A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de la Organización de Naciones Unidas.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La violencia obstétrica es el maltrato sufren las mujeres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durante el embarazo o el parto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por parte de los profesionales de la salud.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También cuenta la lucha de personas valientes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trabajan para conseguir que los partos sean seguros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dignos para todas las mujeres.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Esta versión dura casi 1 hora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es más corta que la que se vio en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Después de ver el documental 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tendremos una hora y media de debate sobre el documental</a:t>
            </a:r>
            <a:b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es-ES" sz="120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el tema que trata.</a:t>
            </a:r>
            <a:br>
              <a:rPr lang="es-ES" sz="1800" dirty="0">
                <a:effectLst/>
                <a:latin typeface="Aptos" panose="020B000402020202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es-ES" sz="1200" kern="1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sp>
        <p:nvSpPr>
          <p:cNvPr id="17" name="object 17"/>
          <p:cNvSpPr txBox="1">
            <a:spLocks noGrp="1"/>
          </p:cNvSpPr>
          <p:nvPr>
            <p:ph type="sldNum" sz="quarter" idx="7"/>
          </p:nvPr>
        </p:nvSpPr>
        <p:spPr>
          <a:xfrm>
            <a:off x="6211103" y="6964989"/>
            <a:ext cx="1136015" cy="16671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1265"/>
              </a:lnSpc>
            </a:pPr>
            <a:r>
              <a:rPr dirty="0"/>
              <a:t>Página</a:t>
            </a:r>
            <a:r>
              <a:rPr spc="-10" dirty="0"/>
              <a:t> </a:t>
            </a:r>
            <a:fld id="{81D60167-4931-47E6-BA6A-407CBD079E47}" type="slidenum">
              <a:rPr b="1" dirty="0">
                <a:solidFill>
                  <a:srgbClr val="941C81"/>
                </a:solidFill>
                <a:latin typeface="Arial"/>
                <a:cs typeface="Arial"/>
              </a:rPr>
              <a:t>9</a:t>
            </a:fld>
            <a:r>
              <a:rPr b="1" spc="-10" dirty="0">
                <a:solidFill>
                  <a:srgbClr val="941C81"/>
                </a:solidFill>
                <a:latin typeface="Arial"/>
                <a:cs typeface="Arial"/>
              </a:rPr>
              <a:t> </a:t>
            </a:r>
            <a:r>
              <a:rPr dirty="0"/>
              <a:t>de</a:t>
            </a:r>
            <a:r>
              <a:rPr spc="-10" dirty="0"/>
              <a:t> </a:t>
            </a:r>
            <a:r>
              <a:rPr lang="es-ES" spc="-25" dirty="0"/>
              <a:t>3</a:t>
            </a:r>
            <a:r>
              <a:rPr spc="-25" dirty="0"/>
              <a:t>5</a:t>
            </a:r>
          </a:p>
        </p:txBody>
      </p:sp>
      <p:sp>
        <p:nvSpPr>
          <p:cNvPr id="26" name="CuadroTexto 25">
            <a:extLst>
              <a:ext uri="{FF2B5EF4-FFF2-40B4-BE49-F238E27FC236}">
                <a16:creationId xmlns:a16="http://schemas.microsoft.com/office/drawing/2014/main" id="{7E89DB72-C3DA-A357-05E1-B046CE13643D}"/>
              </a:ext>
            </a:extLst>
          </p:cNvPr>
          <p:cNvSpPr txBox="1"/>
          <p:nvPr/>
        </p:nvSpPr>
        <p:spPr>
          <a:xfrm>
            <a:off x="677545" y="7142789"/>
            <a:ext cx="500570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100" b="1" dirty="0">
                <a:solidFill>
                  <a:schemeClr val="accent4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Día Internacional de la Eliminación de la Violencia contra la Mujer – 25N</a:t>
            </a:r>
          </a:p>
        </p:txBody>
      </p:sp>
    </p:spTree>
    <p:extLst>
      <p:ext uri="{BB962C8B-B14F-4D97-AF65-F5344CB8AC3E}">
        <p14:creationId xmlns:p14="http://schemas.microsoft.com/office/powerpoint/2010/main" val="544086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</TotalTime>
  <Words>5413</Words>
  <Application>Microsoft Office PowerPoint</Application>
  <PresentationFormat>Personalizado</PresentationFormat>
  <Paragraphs>291</Paragraphs>
  <Slides>35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35</vt:i4>
      </vt:variant>
    </vt:vector>
  </HeadingPairs>
  <TitlesOfParts>
    <vt:vector size="42" baseType="lpstr">
      <vt:lpstr>Aptos</vt:lpstr>
      <vt:lpstr>Arial</vt:lpstr>
      <vt:lpstr>Arial MT</vt:lpstr>
      <vt:lpstr>Calibri</vt:lpstr>
      <vt:lpstr>Symbol</vt:lpstr>
      <vt:lpstr>Times New Roman</vt:lpstr>
      <vt:lpstr>Office Theme</vt:lpstr>
      <vt:lpstr>Presentación de PowerPoint</vt:lpstr>
      <vt:lpstr>Presentación de PowerPoint</vt:lpstr>
      <vt:lpstr>   Conversatorio 25N.    Le Coin Francais. </vt:lpstr>
      <vt:lpstr>   Presentación del estudio:    Ojo al dato. </vt:lpstr>
      <vt:lpstr>   Presentación del estudio:    Ojo al dato. </vt:lpstr>
      <vt:lpstr>   Conferencia sobre violencia vicaria</vt:lpstr>
      <vt:lpstr>   Conferencia sobre violencia vicaria</vt:lpstr>
      <vt:lpstr>   Proyección del documental:    Parir</vt:lpstr>
      <vt:lpstr>   Proyección del documental:    Parir</vt:lpstr>
      <vt:lpstr>   Taller de cerámica:     La Flor de Loto.</vt:lpstr>
      <vt:lpstr>   Taller de juego:     Juguetes para todos.</vt:lpstr>
      <vt:lpstr>   Flamenco violeta.    Flamenco contra la violencia hacia las mujeres</vt:lpstr>
      <vt:lpstr>   Flamenco violeta.    Flamenco contra la violencia hacia las mujeres</vt:lpstr>
      <vt:lpstr>   Cine y debate.    Una mujer policía infiltrada.</vt:lpstr>
      <vt:lpstr>   Proyección de 6 cortos sobre:    Violencia de género y discapacidad </vt:lpstr>
      <vt:lpstr>   La biblioteca del Marqués.    Club de lectura.    Un museo para leer.  </vt:lpstr>
      <vt:lpstr>   Foro Cope 25N Mujeres.    Programa especial de radio. </vt:lpstr>
      <vt:lpstr>   Acto institucional y marcha.    Luz contra la violencia de género. </vt:lpstr>
      <vt:lpstr> 25N Diverso.  Mural colaborativo.  Desde la diversidad  Toledo contra la violencia de género. </vt:lpstr>
      <vt:lpstr> Manos que hablan contra la violencia</vt:lpstr>
      <vt:lpstr> Teatro.  Y ahora yo.</vt:lpstr>
      <vt:lpstr> 25N Diverso.  Lienzos de pintura.  Espontánea Visibles.</vt:lpstr>
      <vt:lpstr> 25 de noviembre.  Respeto e igualdad.  Un café contra la violencia</vt:lpstr>
      <vt:lpstr> Formación para profesionales.  Mujeres con discapacidad intelectual  víctimas de violencia de género. </vt:lpstr>
      <vt:lpstr> Talleres de prevención de la violencia de género  para personas con discapacidad intelectual. </vt:lpstr>
      <vt:lpstr> Talleres de prevención de la violencia de género  para personas con discapacidad intelectual. </vt:lpstr>
      <vt:lpstr>Sin nosotras esta lucha está incompleta.  Presentación de la guía promotoras de igualdad. </vt:lpstr>
      <vt:lpstr> Teatro.  Juana, si estuvo loca, no le faltaron motivos</vt:lpstr>
      <vt:lpstr>Formación para familiares de personas con         discapacidad intelectual para prevenir la violencia sexual. </vt:lpstr>
      <vt:lpstr>Formación para familiares de personas con       discapacidad intelectual para prevenir la violencia sexual. </vt:lpstr>
      <vt:lpstr> Taller de autodefensa</vt:lpstr>
      <vt:lpstr> Taller de autodefensa</vt:lpstr>
      <vt:lpstr> Iluminamos edificios de Toledo</vt:lpstr>
      <vt:lpstr>Esperanza en el parto. Médicos del Mundo  y la atención primaria que salva vidas en Sierra Leona. 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Rosario López López</dc:creator>
  <cp:lastModifiedBy>Rosario López López</cp:lastModifiedBy>
  <cp:revision>11</cp:revision>
  <dcterms:created xsi:type="dcterms:W3CDTF">2025-11-19T07:30:46Z</dcterms:created>
  <dcterms:modified xsi:type="dcterms:W3CDTF">2025-11-20T13:07:44Z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2024-09-12T00:00:00Z</vt:filetime>
  </property>
  <property fmtid="{D5CDD505-2E9C-101B-9397-08002B2CF9AE}" pid="3" name="Creator">
    <vt:lpwstr>Adobe InDesign 19.5 (Macintosh)</vt:lpwstr>
  </property>
  <property fmtid="{D5CDD505-2E9C-101B-9397-08002B2CF9AE}" pid="4" name="LastSaved">
    <vt:filetime>2025-11-19T00:00:00Z</vt:filetime>
  </property>
  <property fmtid="{D5CDD505-2E9C-101B-9397-08002B2CF9AE}" pid="5" name="Producer">
    <vt:lpwstr>Adobe PDF Library 17.0</vt:lpwstr>
  </property>
</Properties>
</file>